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52" y="72"/>
      </p:cViewPr>
      <p:guideLst>
        <p:guide orient="horz" pos="3168"/>
        <p:guide pos="2448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3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8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8FA6-7545-49BA-9667-3E5909290FE3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DAC9-2AFC-4839-B3D8-B047C1054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avitusortho.com/product.ht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" b="14182"/>
          <a:stretch/>
        </p:blipFill>
        <p:spPr bwMode="auto">
          <a:xfrm flipV="1">
            <a:off x="361597" y="0"/>
            <a:ext cx="7435633" cy="36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"/>
          <a:stretch/>
        </p:blipFill>
        <p:spPr bwMode="auto">
          <a:xfrm>
            <a:off x="26096" y="5801170"/>
            <a:ext cx="7756227" cy="42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10" y="2070396"/>
            <a:ext cx="3124751" cy="65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53" y="1524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Sansation" panose="02000000000000000000" pitchFamily="2" charset="0"/>
              </a:rPr>
              <a:t>Easy Setup</a:t>
            </a:r>
          </a:p>
          <a:p>
            <a:r>
              <a:rPr lang="en-US" sz="1400" dirty="0">
                <a:solidFill>
                  <a:srgbClr val="333333"/>
                </a:solidFill>
                <a:latin typeface="Sansation" panose="02000000000000000000" pitchFamily="2" charset="0"/>
              </a:rPr>
              <a:t>Plug-and-play with</a:t>
            </a:r>
          </a:p>
          <a:p>
            <a:r>
              <a:rPr lang="en-US" sz="1400" dirty="0">
                <a:solidFill>
                  <a:srgbClr val="333333"/>
                </a:solidFill>
                <a:latin typeface="Sansation" panose="02000000000000000000" pitchFamily="2" charset="0"/>
              </a:rPr>
              <a:t>standard OR suction</a:t>
            </a:r>
          </a:p>
        </p:txBody>
      </p:sp>
      <p:sp>
        <p:nvSpPr>
          <p:cNvPr id="8" name="Oval 7"/>
          <p:cNvSpPr/>
          <p:nvPr/>
        </p:nvSpPr>
        <p:spPr>
          <a:xfrm>
            <a:off x="2363049" y="1907444"/>
            <a:ext cx="430887" cy="430887"/>
          </a:xfrm>
          <a:prstGeom prst="ellipse">
            <a:avLst/>
          </a:prstGeom>
          <a:noFill/>
          <a:ln w="3810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endCxn id="8" idx="0"/>
          </p:cNvCxnSpPr>
          <p:nvPr/>
        </p:nvCxnSpPr>
        <p:spPr>
          <a:xfrm>
            <a:off x="1333752" y="1720880"/>
            <a:ext cx="1244741" cy="186564"/>
          </a:xfrm>
          <a:prstGeom prst="bentConnector2">
            <a:avLst/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3" y="3648254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Sansation" panose="02000000000000000000" pitchFamily="2" charset="0"/>
              </a:rPr>
              <a:t>Simply Retrieve Your Graft</a:t>
            </a:r>
          </a:p>
          <a:p>
            <a:r>
              <a:rPr lang="en-US" sz="1400" dirty="0">
                <a:solidFill>
                  <a:srgbClr val="333333"/>
                </a:solidFill>
                <a:latin typeface="Sansation" panose="02000000000000000000" pitchFamily="2" charset="0"/>
              </a:rPr>
              <a:t>Unscrew cap to retrieve graft</a:t>
            </a:r>
          </a:p>
        </p:txBody>
      </p:sp>
      <p:sp>
        <p:nvSpPr>
          <p:cNvPr id="11" name="Oval 10"/>
          <p:cNvSpPr/>
          <p:nvPr/>
        </p:nvSpPr>
        <p:spPr>
          <a:xfrm>
            <a:off x="2223806" y="2621908"/>
            <a:ext cx="430887" cy="430887"/>
          </a:xfrm>
          <a:prstGeom prst="ellipse">
            <a:avLst/>
          </a:prstGeom>
          <a:noFill/>
          <a:ln w="3810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10" idx="0"/>
            <a:endCxn id="11" idx="2"/>
          </p:cNvCxnSpPr>
          <p:nvPr/>
        </p:nvCxnSpPr>
        <p:spPr>
          <a:xfrm rot="5400000" flipH="1" flipV="1">
            <a:off x="1428678" y="2853127"/>
            <a:ext cx="810902" cy="779353"/>
          </a:xfrm>
          <a:prstGeom prst="bentConnector2">
            <a:avLst/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53" y="5412106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Sansation" panose="02000000000000000000" pitchFamily="2" charset="0"/>
              </a:rPr>
              <a:t>See What You Harvest</a:t>
            </a:r>
          </a:p>
          <a:p>
            <a:r>
              <a:rPr lang="en-US" sz="1400" dirty="0">
                <a:solidFill>
                  <a:srgbClr val="333333"/>
                </a:solidFill>
                <a:latin typeface="Sansation" panose="02000000000000000000" pitchFamily="2" charset="0"/>
              </a:rPr>
              <a:t>Streamlined collection of autograft + bone marrow into the handle</a:t>
            </a:r>
          </a:p>
        </p:txBody>
      </p:sp>
      <p:sp>
        <p:nvSpPr>
          <p:cNvPr id="14" name="Oval 13"/>
          <p:cNvSpPr/>
          <p:nvPr/>
        </p:nvSpPr>
        <p:spPr>
          <a:xfrm>
            <a:off x="3579534" y="4269644"/>
            <a:ext cx="430887" cy="430887"/>
          </a:xfrm>
          <a:prstGeom prst="ellipse">
            <a:avLst/>
          </a:prstGeom>
          <a:noFill/>
          <a:ln w="3810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endCxn id="14" idx="2"/>
          </p:cNvCxnSpPr>
          <p:nvPr/>
        </p:nvCxnSpPr>
        <p:spPr>
          <a:xfrm flipV="1">
            <a:off x="2348712" y="4485088"/>
            <a:ext cx="1230822" cy="1124240"/>
          </a:xfrm>
          <a:prstGeom prst="bentConnector3">
            <a:avLst>
              <a:gd name="adj1" fmla="val 27462"/>
            </a:avLst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53" y="7391400"/>
            <a:ext cx="3205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Sansation" panose="02000000000000000000" pitchFamily="2" charset="0"/>
              </a:rPr>
              <a:t>Amplify Your Harvest Efficiency</a:t>
            </a:r>
            <a:endParaRPr lang="en-US" sz="1600" dirty="0">
              <a:solidFill>
                <a:srgbClr val="333333"/>
              </a:solidFill>
              <a:latin typeface="Sansation" panose="02000000000000000000" pitchFamily="2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Sansation" panose="02000000000000000000" pitchFamily="2" charset="0"/>
              </a:rPr>
              <a:t>Automatically collect bone with each cut without passing back and forth into the harvest site</a:t>
            </a:r>
          </a:p>
        </p:txBody>
      </p:sp>
      <p:sp>
        <p:nvSpPr>
          <p:cNvPr id="17" name="Oval 16"/>
          <p:cNvSpPr/>
          <p:nvPr/>
        </p:nvSpPr>
        <p:spPr>
          <a:xfrm>
            <a:off x="5044990" y="8255913"/>
            <a:ext cx="430887" cy="430887"/>
          </a:xfrm>
          <a:prstGeom prst="ellipse">
            <a:avLst/>
          </a:prstGeom>
          <a:noFill/>
          <a:ln w="3810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99217"/>
              </p:ext>
            </p:extLst>
          </p:nvPr>
        </p:nvGraphicFramePr>
        <p:xfrm>
          <a:off x="4048523" y="9099997"/>
          <a:ext cx="363376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7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Sansation" panose="02000000000000000000" pitchFamily="2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Sansation" panose="02000000000000000000" pitchFamily="2" charset="0"/>
                        </a:rPr>
                        <a:t>Catalog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Sansation" panose="02000000000000000000" pitchFamily="2" charset="0"/>
                        </a:rPr>
                        <a:t> #</a:t>
                      </a:r>
                      <a:endParaRPr lang="en-US" sz="1400" dirty="0">
                        <a:solidFill>
                          <a:schemeClr val="bg1"/>
                        </a:solidFill>
                        <a:latin typeface="Sansatio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333333"/>
                          </a:solidFill>
                          <a:latin typeface="Sansation" panose="02000000000000000000" pitchFamily="2" charset="0"/>
                        </a:rPr>
                        <a:t>Avitus</a:t>
                      </a:r>
                      <a:r>
                        <a:rPr lang="en-US" sz="1200" baseline="30000" dirty="0">
                          <a:solidFill>
                            <a:srgbClr val="333333"/>
                          </a:solidFill>
                          <a:latin typeface="Sansation" panose="02000000000000000000" pitchFamily="2" charset="0"/>
                        </a:rPr>
                        <a:t>®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Sansation" panose="02000000000000000000" pitchFamily="2" charset="0"/>
                        </a:rPr>
                        <a:t> Bone Harvester – 8mm</a:t>
                      </a:r>
                    </a:p>
                  </a:txBody>
                  <a:tcPr>
                    <a:lnL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33"/>
                          </a:solidFill>
                          <a:latin typeface="Sansation" panose="02000000000000000000" pitchFamily="2" charset="0"/>
                        </a:rPr>
                        <a:t>BH8</a:t>
                      </a:r>
                    </a:p>
                  </a:txBody>
                  <a:tcPr>
                    <a:lnL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659676" y="6150640"/>
            <a:ext cx="2881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  <a:latin typeface="Sansation" panose="02000000000000000000" pitchFamily="2" charset="0"/>
              </a:rPr>
              <a:t>Graft + marrow shown above harvested with the </a:t>
            </a:r>
            <a:r>
              <a:rPr lang="en-US" sz="1200" b="1" dirty="0" err="1">
                <a:solidFill>
                  <a:srgbClr val="333333"/>
                </a:solidFill>
                <a:latin typeface="Sansation" panose="02000000000000000000" pitchFamily="2" charset="0"/>
              </a:rPr>
              <a:t>Avitus</a:t>
            </a:r>
            <a:r>
              <a:rPr lang="en-US" sz="1200" b="1" baseline="30000" dirty="0">
                <a:solidFill>
                  <a:srgbClr val="333333"/>
                </a:solidFill>
                <a:latin typeface="Sansation" panose="02000000000000000000" pitchFamily="2" charset="0"/>
              </a:rPr>
              <a:t>®</a:t>
            </a:r>
            <a:r>
              <a:rPr lang="en-US" sz="1200" b="1" dirty="0">
                <a:solidFill>
                  <a:srgbClr val="333333"/>
                </a:solidFill>
                <a:latin typeface="Sansation" panose="02000000000000000000" pitchFamily="2" charset="0"/>
              </a:rPr>
              <a:t> Bone Harvester.</a:t>
            </a:r>
          </a:p>
        </p:txBody>
      </p:sp>
      <p:pic>
        <p:nvPicPr>
          <p:cNvPr id="23" name="Picture 2" descr="C:\Users\Neil Shah\Desktop\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5" y="8636000"/>
            <a:ext cx="239765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892062" y="397783"/>
            <a:ext cx="6097528" cy="734943"/>
          </a:xfrm>
          <a:prstGeom prst="roundRect">
            <a:avLst/>
          </a:prstGeom>
          <a:solidFill>
            <a:srgbClr val="27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atio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7181" y="408057"/>
            <a:ext cx="5687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Sansation"/>
              </a:rPr>
              <a:t>Avitus</a:t>
            </a:r>
            <a:r>
              <a:rPr lang="en-US" sz="4000" dirty="0">
                <a:solidFill>
                  <a:schemeClr val="bg1"/>
                </a:solidFill>
                <a:latin typeface="Sansation"/>
              </a:rPr>
              <a:t>® Bone Harvester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53329" y="1296412"/>
            <a:ext cx="3819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33"/>
              </a:buClr>
            </a:pPr>
            <a:r>
              <a:rPr lang="en-US" sz="2400" b="1" dirty="0">
                <a:solidFill>
                  <a:srgbClr val="002060"/>
                </a:solidFill>
                <a:latin typeface="Sansation" panose="02000000000000000000" pitchFamily="2" charset="0"/>
              </a:rPr>
              <a:t>Maximize Your </a:t>
            </a:r>
          </a:p>
          <a:p>
            <a:pPr algn="ctr">
              <a:buClr>
                <a:srgbClr val="333333"/>
              </a:buClr>
            </a:pPr>
            <a:r>
              <a:rPr lang="en-US" sz="2400" b="1" dirty="0">
                <a:solidFill>
                  <a:srgbClr val="002060"/>
                </a:solidFill>
                <a:latin typeface="Sansation" panose="02000000000000000000" pitchFamily="2" charset="0"/>
              </a:rPr>
              <a:t>Gold Standard </a:t>
            </a:r>
          </a:p>
          <a:p>
            <a:pPr algn="ctr">
              <a:buClr>
                <a:srgbClr val="333333"/>
              </a:buClr>
            </a:pPr>
            <a:r>
              <a:rPr lang="en-US" sz="2400" b="1" dirty="0">
                <a:solidFill>
                  <a:srgbClr val="002060"/>
                </a:solidFill>
                <a:latin typeface="Sansation" panose="02000000000000000000" pitchFamily="2" charset="0"/>
              </a:rPr>
              <a:t>Autograft Volume</a:t>
            </a:r>
          </a:p>
          <a:p>
            <a:pPr algn="ctr">
              <a:buClr>
                <a:srgbClr val="333333"/>
              </a:buClr>
            </a:pPr>
            <a:endParaRPr lang="en-US" sz="2400" b="1" dirty="0">
              <a:solidFill>
                <a:srgbClr val="002060"/>
              </a:solidFill>
              <a:latin typeface="Sansation" panose="02000000000000000000" pitchFamily="2" charset="0"/>
            </a:endParaRPr>
          </a:p>
          <a:p>
            <a:pPr algn="ctr">
              <a:buClr>
                <a:srgbClr val="333333"/>
              </a:buClr>
            </a:pPr>
            <a:r>
              <a:rPr lang="en-US" sz="2400" b="1" dirty="0">
                <a:solidFill>
                  <a:srgbClr val="002060"/>
                </a:solidFill>
                <a:latin typeface="Sansation" panose="02000000000000000000" pitchFamily="2" charset="0"/>
              </a:rPr>
              <a:t>Save Your Time</a:t>
            </a:r>
          </a:p>
          <a:p>
            <a:pPr marL="285750" indent="-285750" algn="ctr">
              <a:buClr>
                <a:srgbClr val="333333"/>
              </a:buClr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2060"/>
              </a:solidFill>
              <a:latin typeface="Sansation" panose="02000000000000000000" pitchFamily="2" charset="0"/>
            </a:endParaRPr>
          </a:p>
          <a:p>
            <a:pPr algn="ctr">
              <a:buClr>
                <a:srgbClr val="333333"/>
              </a:buClr>
            </a:pPr>
            <a:r>
              <a:rPr lang="en-US" sz="2400" b="1" dirty="0">
                <a:solidFill>
                  <a:srgbClr val="002060"/>
                </a:solidFill>
                <a:latin typeface="Sansation" panose="02000000000000000000" pitchFamily="2" charset="0"/>
              </a:rPr>
              <a:t>Save Cost vs. Alternatives</a:t>
            </a:r>
          </a:p>
          <a:p>
            <a:pPr marL="231775" indent="-231775" algn="ctr">
              <a:buClr>
                <a:srgbClr val="333333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Sansatio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8095" y="9730359"/>
            <a:ext cx="193265" cy="17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atio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5723" y="9705201"/>
            <a:ext cx="30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7245D"/>
                </a:solidFill>
                <a:latin typeface="Sansation" panose="02000000000000000000" pitchFamily="2" charset="0"/>
              </a:rPr>
              <a:t>See it in action at </a:t>
            </a:r>
            <a:r>
              <a:rPr lang="en-US" sz="1200" b="1" dirty="0">
                <a:solidFill>
                  <a:srgbClr val="0000FF"/>
                </a:solidFill>
                <a:latin typeface="Sansation" panose="02000000000000000000" pitchFamily="2" charset="0"/>
              </a:rPr>
              <a:t>www.avitusortho.com</a:t>
            </a:r>
            <a:r>
              <a:rPr lang="en-US" sz="1200" b="1" dirty="0">
                <a:solidFill>
                  <a:srgbClr val="27245D"/>
                </a:solidFill>
                <a:latin typeface="Sansation" panose="02000000000000000000" pitchFamily="2" charset="0"/>
              </a:rPr>
              <a:t>.</a:t>
            </a:r>
            <a:endParaRPr lang="en-US" sz="1200" dirty="0">
              <a:solidFill>
                <a:srgbClr val="27245D"/>
              </a:solidFill>
              <a:latin typeface="Sansation" panose="02000000000000000000" pitchFamily="2" charset="0"/>
            </a:endParaRPr>
          </a:p>
        </p:txBody>
      </p:sp>
      <p:sp>
        <p:nvSpPr>
          <p:cNvPr id="29" name="Rectangle 28">
            <a:hlinkClick r:id="rId5"/>
          </p:cNvPr>
          <p:cNvSpPr/>
          <p:nvPr/>
        </p:nvSpPr>
        <p:spPr>
          <a:xfrm>
            <a:off x="5343923" y="9738211"/>
            <a:ext cx="1600200" cy="23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Sansation" panose="02000000000000000000" pitchFamily="2" charset="0"/>
            </a:endParaRPr>
          </a:p>
        </p:txBody>
      </p:sp>
      <p:cxnSp>
        <p:nvCxnSpPr>
          <p:cNvPr id="30" name="Elbow Connector 29"/>
          <p:cNvCxnSpPr>
            <a:stCxn id="17" idx="2"/>
          </p:cNvCxnSpPr>
          <p:nvPr/>
        </p:nvCxnSpPr>
        <p:spPr>
          <a:xfrm rot="10800000">
            <a:off x="3158954" y="7564651"/>
            <a:ext cx="1886037" cy="906706"/>
          </a:xfrm>
          <a:prstGeom prst="bentConnector3">
            <a:avLst>
              <a:gd name="adj1" fmla="val 50000"/>
            </a:avLst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4" t="24928" b="51193"/>
          <a:stretch/>
        </p:blipFill>
        <p:spPr bwMode="auto">
          <a:xfrm>
            <a:off x="4572000" y="4343400"/>
            <a:ext cx="2994807" cy="181994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619478" y="4780508"/>
            <a:ext cx="899135" cy="380999"/>
          </a:xfrm>
          <a:prstGeom prst="roundRect">
            <a:avLst/>
          </a:prstGeom>
          <a:solidFill>
            <a:srgbClr val="27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Sansation"/>
              </a:rPr>
              <a:t>Avitus</a:t>
            </a:r>
            <a:r>
              <a:rPr lang="en-US" sz="1200" b="1" dirty="0">
                <a:solidFill>
                  <a:schemeClr val="bg1"/>
                </a:solidFill>
                <a:latin typeface="Sansation"/>
              </a:rPr>
              <a:t>®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Sansation"/>
              </a:rPr>
              <a:t>Marrow</a:t>
            </a:r>
            <a:endParaRPr lang="en-US" sz="1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227577" y="5530126"/>
            <a:ext cx="899135" cy="380999"/>
          </a:xfrm>
          <a:prstGeom prst="roundRect">
            <a:avLst/>
          </a:prstGeom>
          <a:solidFill>
            <a:srgbClr val="27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Sansation"/>
              </a:rPr>
              <a:t>Avitus</a:t>
            </a:r>
            <a:r>
              <a:rPr lang="en-US" sz="1200" b="1" dirty="0">
                <a:solidFill>
                  <a:schemeClr val="bg1"/>
                </a:solidFill>
                <a:latin typeface="Sansation"/>
              </a:rPr>
              <a:t>®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Sansation"/>
              </a:rPr>
              <a:t>Graft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035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103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Sansation</vt:lpstr>
      <vt:lpstr>Wingdings</vt:lpstr>
      <vt:lpstr>Office Theme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Shah</dc:creator>
  <cp:lastModifiedBy>Priscila</cp:lastModifiedBy>
  <cp:revision>34</cp:revision>
  <cp:lastPrinted>2017-10-06T16:37:31Z</cp:lastPrinted>
  <dcterms:created xsi:type="dcterms:W3CDTF">2017-02-19T21:19:53Z</dcterms:created>
  <dcterms:modified xsi:type="dcterms:W3CDTF">2018-02-08T18:46:25Z</dcterms:modified>
</cp:coreProperties>
</file>